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8CC60F-9BA7-4B3A-B8E3-14D9E474EE40}" v="3488" dt="2020-12-07T02:22:11.8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FC1732-58F6-43FC-B793-01217A58A8CF}" type="datetimeFigureOut">
              <a:rPr lang="en-US"/>
              <a:t>12/6/2020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F884C7-93B7-477E-99EA-56B367FA3ABE}" type="slidenum">
              <a:rPr lang="en-US"/>
              <a:t>‹#›</a:t>
            </a:fld>
            <a:endParaRPr lang="en-US"/>
          </a:p>
        </p:txBody>
      </p:sp>
    </p:spTree>
    <p:extLst>
      <p:ext uri="{BB962C8B-B14F-4D97-AF65-F5344CB8AC3E}">
        <p14:creationId xmlns:p14="http://schemas.microsoft.com/office/powerpoint/2010/main" val="3917817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igda.or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theesa.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amedevunion.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extra-life.org/index.cf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childsplaycharity.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chicktech.or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https://igda.org/</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922051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https://www.theesa.com/</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3507523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https://gamedevunion.org/</a:t>
            </a:r>
            <a:endParaRPr lang="en-US" dirty="0"/>
          </a:p>
          <a:p>
            <a:endParaRPr lang="en-US" dirty="0"/>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2525881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https://www.extra-life.org/index.cfm</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2120167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http://www.childsplaycharity.org/</a:t>
            </a:r>
            <a:endParaRPr lang="en-US" dirty="0"/>
          </a:p>
          <a:p>
            <a:endParaRPr lang="en-US" dirty="0"/>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38454385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https://chicktech.org/</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C9F884C7-93B7-477E-99EA-56B367FA3ABE}" type="slidenum">
              <a:rPr lang="en-US"/>
              <a:t>‹#›</a:t>
            </a:fld>
            <a:endParaRPr lang="en-US"/>
          </a:p>
        </p:txBody>
      </p:sp>
    </p:spTree>
    <p:extLst>
      <p:ext uri="{BB962C8B-B14F-4D97-AF65-F5344CB8AC3E}">
        <p14:creationId xmlns:p14="http://schemas.microsoft.com/office/powerpoint/2010/main" val="2962861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Sunday, December 6, 2020</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641642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Sunday, December 6, 2020</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457773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Sunday, December 6, 2020</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645423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Sunday, December 6, 2020</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29950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Sunday, December 6, 2020</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16887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Sunday, December 6, 2020</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48901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Sunday, December 6, 2020</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282684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Sunday, December 6, 2020</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4513752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Sunday, December 6, 2020</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481084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Sunday, December 6, 2020</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409199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Sunday, December 6, 2020</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56103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Sunday, December 6, 2020</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468795836"/>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128206-5B44-431B-AC4F-F56230722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9962A69-AABF-4186-967D-3A2DE181F18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20" y="10"/>
            <a:ext cx="12191980" cy="6857990"/>
          </a:xfrm>
          <a:custGeom>
            <a:avLst/>
            <a:gdLst/>
            <a:ahLst/>
            <a:cxnLst/>
            <a:rect l="l" t="t" r="r" b="b"/>
            <a:pathLst>
              <a:path w="12192000" h="6858000">
                <a:moveTo>
                  <a:pt x="0" y="0"/>
                </a:moveTo>
                <a:lnTo>
                  <a:pt x="12192000" y="0"/>
                </a:lnTo>
                <a:lnTo>
                  <a:pt x="12192000" y="6858000"/>
                </a:lnTo>
                <a:lnTo>
                  <a:pt x="0" y="6858000"/>
                </a:lnTo>
                <a:close/>
              </a:path>
            </a:pathLst>
          </a:custGeom>
        </p:spPr>
      </p:pic>
      <p:sp useBgFill="1">
        <p:nvSpPr>
          <p:cNvPr id="11" name="Freeform: Shape 10">
            <a:extLst>
              <a:ext uri="{FF2B5EF4-FFF2-40B4-BE49-F238E27FC236}">
                <a16:creationId xmlns:a16="http://schemas.microsoft.com/office/drawing/2014/main" id="{25EF408A-EA6D-4426-AA3C-8E5FBF5622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7958" y="0"/>
            <a:ext cx="6824042" cy="6858000"/>
          </a:xfrm>
          <a:custGeom>
            <a:avLst/>
            <a:gdLst>
              <a:gd name="connsiteX0" fmla="*/ 1867233 w 6824042"/>
              <a:gd name="connsiteY0" fmla="*/ 0 h 6858000"/>
              <a:gd name="connsiteX1" fmla="*/ 5459257 w 6824042"/>
              <a:gd name="connsiteY1" fmla="*/ 0 h 6858000"/>
              <a:gd name="connsiteX2" fmla="*/ 5612482 w 6824042"/>
              <a:gd name="connsiteY2" fmla="*/ 69660 h 6858000"/>
              <a:gd name="connsiteX3" fmla="*/ 6505064 w 6824042"/>
              <a:gd name="connsiteY3" fmla="*/ 716540 h 6858000"/>
              <a:gd name="connsiteX4" fmla="*/ 6800287 w 6824042"/>
              <a:gd name="connsiteY4" fmla="*/ 1174346 h 6858000"/>
              <a:gd name="connsiteX5" fmla="*/ 6824042 w 6824042"/>
              <a:gd name="connsiteY5" fmla="*/ 1217021 h 6858000"/>
              <a:gd name="connsiteX6" fmla="*/ 6824042 w 6824042"/>
              <a:gd name="connsiteY6" fmla="*/ 5287937 h 6858000"/>
              <a:gd name="connsiteX7" fmla="*/ 6822818 w 6824042"/>
              <a:gd name="connsiteY7" fmla="*/ 5290151 h 6858000"/>
              <a:gd name="connsiteX8" fmla="*/ 6674663 w 6824042"/>
              <a:gd name="connsiteY8" fmla="*/ 5523208 h 6858000"/>
              <a:gd name="connsiteX9" fmla="*/ 5070316 w 6824042"/>
              <a:gd name="connsiteY9" fmla="*/ 6701530 h 6858000"/>
              <a:gd name="connsiteX10" fmla="*/ 4867077 w 6824042"/>
              <a:gd name="connsiteY10" fmla="*/ 6791320 h 6858000"/>
              <a:gd name="connsiteX11" fmla="*/ 4707141 w 6824042"/>
              <a:gd name="connsiteY11" fmla="*/ 6858000 h 6858000"/>
              <a:gd name="connsiteX12" fmla="*/ 2866633 w 6824042"/>
              <a:gd name="connsiteY12" fmla="*/ 6858000 h 6858000"/>
              <a:gd name="connsiteX13" fmla="*/ 2733070 w 6824042"/>
              <a:gd name="connsiteY13" fmla="*/ 6813004 h 6858000"/>
              <a:gd name="connsiteX14" fmla="*/ 838418 w 6824042"/>
              <a:gd name="connsiteY14" fmla="*/ 5737823 h 6858000"/>
              <a:gd name="connsiteX15" fmla="*/ 9288 w 6824042"/>
              <a:gd name="connsiteY15" fmla="*/ 3587942 h 6858000"/>
              <a:gd name="connsiteX16" fmla="*/ 423663 w 6824042"/>
              <a:gd name="connsiteY16" fmla="*/ 1514812 h 6858000"/>
              <a:gd name="connsiteX17" fmla="*/ 1219538 w 6824042"/>
              <a:gd name="connsiteY17" fmla="*/ 461634 h 6858000"/>
              <a:gd name="connsiteX18" fmla="*/ 1685459 w 6824042"/>
              <a:gd name="connsiteY18" fmla="*/ 1159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824042" h="6858000">
                <a:moveTo>
                  <a:pt x="1867233" y="0"/>
                </a:moveTo>
                <a:lnTo>
                  <a:pt x="5459257" y="0"/>
                </a:lnTo>
                <a:lnTo>
                  <a:pt x="5612482" y="69660"/>
                </a:lnTo>
                <a:cubicBezTo>
                  <a:pt x="5936881" y="232843"/>
                  <a:pt x="6236426" y="447902"/>
                  <a:pt x="6505064" y="716540"/>
                </a:cubicBezTo>
                <a:cubicBezTo>
                  <a:pt x="6543455" y="754931"/>
                  <a:pt x="6659817" y="928315"/>
                  <a:pt x="6800287" y="1174346"/>
                </a:cubicBezTo>
                <a:lnTo>
                  <a:pt x="6824042" y="1217021"/>
                </a:lnTo>
                <a:lnTo>
                  <a:pt x="6824042" y="5287937"/>
                </a:lnTo>
                <a:lnTo>
                  <a:pt x="6822818" y="5290151"/>
                </a:lnTo>
                <a:cubicBezTo>
                  <a:pt x="6774083" y="5372380"/>
                  <a:pt x="6724488" y="5450315"/>
                  <a:pt x="6674663" y="5523208"/>
                </a:cubicBezTo>
                <a:cubicBezTo>
                  <a:pt x="6566752" y="5692281"/>
                  <a:pt x="5623182" y="6455528"/>
                  <a:pt x="5070316" y="6701530"/>
                </a:cubicBezTo>
                <a:cubicBezTo>
                  <a:pt x="5001275" y="6732213"/>
                  <a:pt x="4933755" y="6762363"/>
                  <a:pt x="4867077" y="6791320"/>
                </a:cubicBezTo>
                <a:lnTo>
                  <a:pt x="4707141" y="6858000"/>
                </a:lnTo>
                <a:lnTo>
                  <a:pt x="2866633" y="6858000"/>
                </a:lnTo>
                <a:lnTo>
                  <a:pt x="2733070" y="6813004"/>
                </a:lnTo>
                <a:cubicBezTo>
                  <a:pt x="2037395" y="6569450"/>
                  <a:pt x="1196208" y="6164593"/>
                  <a:pt x="838418" y="5737823"/>
                </a:cubicBezTo>
                <a:cubicBezTo>
                  <a:pt x="362418" y="5169851"/>
                  <a:pt x="9618" y="4448098"/>
                  <a:pt x="9288" y="3587942"/>
                </a:cubicBezTo>
                <a:cubicBezTo>
                  <a:pt x="-36697" y="2651117"/>
                  <a:pt x="86021" y="2036995"/>
                  <a:pt x="423663" y="1514812"/>
                </a:cubicBezTo>
                <a:cubicBezTo>
                  <a:pt x="688952" y="1164107"/>
                  <a:pt x="879378" y="737469"/>
                  <a:pt x="1219538" y="461634"/>
                </a:cubicBezTo>
                <a:cubicBezTo>
                  <a:pt x="1347098" y="358197"/>
                  <a:pt x="1505776" y="236097"/>
                  <a:pt x="1685459" y="115904"/>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p:cNvSpPr>
            <a:spLocks noGrp="1"/>
          </p:cNvSpPr>
          <p:nvPr>
            <p:ph type="subTitle" idx="1"/>
          </p:nvPr>
        </p:nvSpPr>
        <p:spPr>
          <a:xfrm>
            <a:off x="6480000" y="4875427"/>
            <a:ext cx="5015638" cy="1219439"/>
          </a:xfrm>
        </p:spPr>
        <p:txBody>
          <a:bodyPr vert="horz" lIns="0" tIns="0" rIns="0" bIns="0" rtlCol="0" anchor="t">
            <a:noAutofit/>
          </a:bodyPr>
          <a:lstStyle/>
          <a:p>
            <a:r>
              <a:rPr lang="en-US" sz="3200" b="1" dirty="0">
                <a:solidFill>
                  <a:srgbClr val="FFFFFF"/>
                </a:solidFill>
                <a:latin typeface="Avenir Next LT Pro"/>
                <a:cs typeface="Aparajita"/>
              </a:rPr>
              <a:t>Community Outreach</a:t>
            </a:r>
            <a:endParaRPr lang="en-US" sz="3200" b="1" dirty="0">
              <a:solidFill>
                <a:srgbClr val="FFFFFF">
                  <a:alpha val="58000"/>
                </a:srgbClr>
              </a:solidFill>
              <a:latin typeface="Avenir Next LT Pro"/>
              <a:cs typeface="Aparajita"/>
            </a:endParaRPr>
          </a:p>
          <a:p>
            <a:r>
              <a:rPr lang="en-US" sz="3200" b="1" dirty="0">
                <a:solidFill>
                  <a:srgbClr val="FFFFFF"/>
                </a:solidFill>
                <a:latin typeface="Avenir Next LT Pro"/>
                <a:cs typeface="Aparajita"/>
              </a:rPr>
              <a:t>&amp; Involvement</a:t>
            </a:r>
          </a:p>
        </p:txBody>
      </p:sp>
      <p:pic>
        <p:nvPicPr>
          <p:cNvPr id="5" name="Picture 5" descr="Logo&#10;&#10;Description automatically generated">
            <a:extLst>
              <a:ext uri="{FF2B5EF4-FFF2-40B4-BE49-F238E27FC236}">
                <a16:creationId xmlns:a16="http://schemas.microsoft.com/office/drawing/2014/main" id="{C571C2F4-8AE5-4718-AF80-8D99645DCF9A}"/>
              </a:ext>
            </a:extLst>
          </p:cNvPr>
          <p:cNvPicPr>
            <a:picLocks noChangeAspect="1"/>
          </p:cNvPicPr>
          <p:nvPr/>
        </p:nvPicPr>
        <p:blipFill>
          <a:blip r:embed="rId5"/>
          <a:stretch>
            <a:fillRect/>
          </a:stretch>
        </p:blipFill>
        <p:spPr>
          <a:xfrm>
            <a:off x="6683829" y="94036"/>
            <a:ext cx="4608285" cy="4783070"/>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6" name="Rectangle 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9">
            <a:extLst>
              <a:ext uri="{FF2B5EF4-FFF2-40B4-BE49-F238E27FC236}">
                <a16:creationId xmlns:a16="http://schemas.microsoft.com/office/drawing/2014/main" id="{DB7EFF05-A8DA-4B3E-9C21-7A04283D4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11">
            <a:extLst>
              <a:ext uri="{FF2B5EF4-FFF2-40B4-BE49-F238E27FC236}">
                <a16:creationId xmlns:a16="http://schemas.microsoft.com/office/drawing/2014/main" id="{0FD46528-2A0F-4BB4-A721-EAB8907C51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13">
            <a:extLst>
              <a:ext uri="{FF2B5EF4-FFF2-40B4-BE49-F238E27FC236}">
                <a16:creationId xmlns:a16="http://schemas.microsoft.com/office/drawing/2014/main" id="{0E4F595B-2962-4159-8BB7-11DADC483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0" name="Freeform: Shape 15">
            <a:extLst>
              <a:ext uri="{FF2B5EF4-FFF2-40B4-BE49-F238E27FC236}">
                <a16:creationId xmlns:a16="http://schemas.microsoft.com/office/drawing/2014/main" id="{657457C6-5104-4D63-9C05-84DA1B1A4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0800000">
            <a:off x="3171371" y="0"/>
            <a:ext cx="9020628" cy="6858000"/>
          </a:xfrm>
          <a:custGeom>
            <a:avLst/>
            <a:gdLst>
              <a:gd name="connsiteX0" fmla="*/ 486147 w 7781925"/>
              <a:gd name="connsiteY0" fmla="*/ 0 h 6858000"/>
              <a:gd name="connsiteX1" fmla="*/ 6657920 w 7781925"/>
              <a:gd name="connsiteY1" fmla="*/ 0 h 6858000"/>
              <a:gd name="connsiteX2" fmla="*/ 6863617 w 7781925"/>
              <a:gd name="connsiteY2" fmla="*/ 207074 h 6858000"/>
              <a:gd name="connsiteX3" fmla="*/ 7060266 w 7781925"/>
              <a:gd name="connsiteY3" fmla="*/ 457558 h 6858000"/>
              <a:gd name="connsiteX4" fmla="*/ 7781925 w 7781925"/>
              <a:gd name="connsiteY4" fmla="*/ 3182818 h 6858000"/>
              <a:gd name="connsiteX5" fmla="*/ 7621556 w 7781925"/>
              <a:gd name="connsiteY5" fmla="*/ 4465293 h 6858000"/>
              <a:gd name="connsiteX6" fmla="*/ 7140451 w 7781925"/>
              <a:gd name="connsiteY6" fmla="*/ 5747768 h 6858000"/>
              <a:gd name="connsiteX7" fmla="*/ 6226371 w 7781925"/>
              <a:gd name="connsiteY7" fmla="*/ 6831631 h 6858000"/>
              <a:gd name="connsiteX8" fmla="*/ 6191557 w 7781925"/>
              <a:gd name="connsiteY8" fmla="*/ 6858000 h 6858000"/>
              <a:gd name="connsiteX9" fmla="*/ 940388 w 7781925"/>
              <a:gd name="connsiteY9" fmla="*/ 6858000 h 6858000"/>
              <a:gd name="connsiteX10" fmla="*/ 844312 w 7781925"/>
              <a:gd name="connsiteY10" fmla="*/ 6790615 h 6858000"/>
              <a:gd name="connsiteX11" fmla="*/ 2377 w 7781925"/>
              <a:gd name="connsiteY11" fmla="*/ 5930621 h 6858000"/>
              <a:gd name="connsiteX12" fmla="*/ 0 w 7781925"/>
              <a:gd name="connsiteY12" fmla="*/ 5927208 h 6858000"/>
              <a:gd name="connsiteX13" fmla="*/ 0 w 7781925"/>
              <a:gd name="connsiteY13" fmla="*/ 542232 h 6858000"/>
              <a:gd name="connsiteX14" fmla="*/ 17725 w 7781925"/>
              <a:gd name="connsiteY14" fmla="*/ 518509 h 6858000"/>
              <a:gd name="connsiteX15" fmla="*/ 385863 w 7781925"/>
              <a:gd name="connsiteY15" fmla="*/ 9769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781925" h="6858000">
                <a:moveTo>
                  <a:pt x="486147" y="0"/>
                </a:moveTo>
                <a:lnTo>
                  <a:pt x="6657920" y="0"/>
                </a:lnTo>
                <a:lnTo>
                  <a:pt x="6863617" y="207074"/>
                </a:lnTo>
                <a:cubicBezTo>
                  <a:pt x="6934561" y="287229"/>
                  <a:pt x="7000128" y="370723"/>
                  <a:pt x="7060266" y="457558"/>
                </a:cubicBezTo>
                <a:cubicBezTo>
                  <a:pt x="7541372" y="1152232"/>
                  <a:pt x="7781925" y="2060652"/>
                  <a:pt x="7781925" y="3182818"/>
                </a:cubicBezTo>
                <a:cubicBezTo>
                  <a:pt x="7781925" y="3583591"/>
                  <a:pt x="7728469" y="3984365"/>
                  <a:pt x="7621556" y="4465293"/>
                </a:cubicBezTo>
                <a:cubicBezTo>
                  <a:pt x="7487916" y="4919503"/>
                  <a:pt x="7354276" y="5346995"/>
                  <a:pt x="7140451" y="5747768"/>
                </a:cubicBezTo>
                <a:cubicBezTo>
                  <a:pt x="6873170" y="6198639"/>
                  <a:pt x="6564126" y="6555577"/>
                  <a:pt x="6226371" y="6831631"/>
                </a:cubicBezTo>
                <a:lnTo>
                  <a:pt x="6191557" y="6858000"/>
                </a:lnTo>
                <a:lnTo>
                  <a:pt x="940388" y="6858000"/>
                </a:lnTo>
                <a:lnTo>
                  <a:pt x="844312" y="6790615"/>
                </a:lnTo>
                <a:cubicBezTo>
                  <a:pt x="530257" y="6551820"/>
                  <a:pt x="249612" y="6262929"/>
                  <a:pt x="2377" y="5930621"/>
                </a:cubicBezTo>
                <a:lnTo>
                  <a:pt x="0" y="5927208"/>
                </a:lnTo>
                <a:lnTo>
                  <a:pt x="0" y="542232"/>
                </a:lnTo>
                <a:lnTo>
                  <a:pt x="17725" y="518509"/>
                </a:lnTo>
                <a:cubicBezTo>
                  <a:pt x="136122" y="368218"/>
                  <a:pt x="259113" y="227948"/>
                  <a:pt x="385863" y="97696"/>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51" name="Freeform 10">
            <a:extLst>
              <a:ext uri="{FF2B5EF4-FFF2-40B4-BE49-F238E27FC236}">
                <a16:creationId xmlns:a16="http://schemas.microsoft.com/office/drawing/2014/main" id="{61516266-4AD2-4299-BC89-A3D3D18F8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3600000">
            <a:off x="1872185" y="3587286"/>
            <a:ext cx="2316273" cy="2168060"/>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A663FA9-8319-41AF-907D-B24EF2751588}"/>
              </a:ext>
            </a:extLst>
          </p:cNvPr>
          <p:cNvSpPr>
            <a:spLocks noGrp="1"/>
          </p:cNvSpPr>
          <p:nvPr>
            <p:ph type="title"/>
          </p:nvPr>
        </p:nvSpPr>
        <p:spPr>
          <a:xfrm>
            <a:off x="4548188" y="720000"/>
            <a:ext cx="6947450" cy="2803071"/>
          </a:xfrm>
        </p:spPr>
        <p:txBody>
          <a:bodyPr vert="horz" wrap="square" lIns="0" tIns="0" rIns="0" bIns="0" rtlCol="0" anchor="b" anchorCtr="0">
            <a:normAutofit/>
          </a:bodyPr>
          <a:lstStyle/>
          <a:p>
            <a:pPr algn="ctr"/>
            <a:r>
              <a:rPr lang="en-US" spc="-100"/>
              <a:t>Organizational Associations</a:t>
            </a:r>
          </a:p>
        </p:txBody>
      </p:sp>
      <p:sp>
        <p:nvSpPr>
          <p:cNvPr id="3" name="Subtitle 2">
            <a:extLst>
              <a:ext uri="{FF2B5EF4-FFF2-40B4-BE49-F238E27FC236}">
                <a16:creationId xmlns:a16="http://schemas.microsoft.com/office/drawing/2014/main" id="{3F9A0D8E-31C1-4744-9F3B-7736F7098D4D}"/>
              </a:ext>
            </a:extLst>
          </p:cNvPr>
          <p:cNvSpPr>
            <a:spLocks noGrp="1"/>
          </p:cNvSpPr>
          <p:nvPr>
            <p:ph type="body" idx="1"/>
          </p:nvPr>
        </p:nvSpPr>
        <p:spPr>
          <a:xfrm>
            <a:off x="4548188" y="3831771"/>
            <a:ext cx="6947450" cy="1937204"/>
          </a:xfrm>
        </p:spPr>
        <p:txBody>
          <a:bodyPr vert="horz" lIns="0" tIns="0" rIns="0" bIns="0" rtlCol="0">
            <a:normAutofit/>
          </a:bodyPr>
          <a:lstStyle/>
          <a:p>
            <a:pPr algn="ctr">
              <a:lnSpc>
                <a:spcPct val="110000"/>
              </a:lnSpc>
            </a:pPr>
            <a:r>
              <a:rPr lang="en-US" sz="2200">
                <a:solidFill>
                  <a:schemeClr val="tx2">
                    <a:lumMod val="90000"/>
                  </a:schemeClr>
                </a:solidFill>
              </a:rPr>
              <a:t>The Sad Pumpkin Games team believes that strong organizational associations help keep the industry, our employees, and our community happier and able to build and play the best games possible.</a:t>
            </a:r>
          </a:p>
        </p:txBody>
      </p:sp>
    </p:spTree>
    <p:extLst>
      <p:ext uri="{BB962C8B-B14F-4D97-AF65-F5344CB8AC3E}">
        <p14:creationId xmlns:p14="http://schemas.microsoft.com/office/powerpoint/2010/main" val="416838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EB6A3-A30E-4186-B3FA-7C0A20A40F19}"/>
              </a:ext>
            </a:extLst>
          </p:cNvPr>
          <p:cNvSpPr>
            <a:spLocks noGrp="1"/>
          </p:cNvSpPr>
          <p:nvPr>
            <p:ph type="title"/>
          </p:nvPr>
        </p:nvSpPr>
        <p:spPr/>
        <p:txBody>
          <a:bodyPr/>
          <a:lstStyle/>
          <a:p>
            <a:r>
              <a:rPr lang="en-US" sz="5400" b="1" dirty="0"/>
              <a:t>IGDA</a:t>
            </a:r>
            <a:br>
              <a:rPr lang="en-US" dirty="0"/>
            </a:br>
            <a:r>
              <a:rPr lang="en-US" sz="2400" i="1" dirty="0"/>
              <a:t>International Game Developers Association</a:t>
            </a:r>
          </a:p>
        </p:txBody>
      </p:sp>
      <p:sp>
        <p:nvSpPr>
          <p:cNvPr id="3" name="Content Placeholder 2">
            <a:extLst>
              <a:ext uri="{FF2B5EF4-FFF2-40B4-BE49-F238E27FC236}">
                <a16:creationId xmlns:a16="http://schemas.microsoft.com/office/drawing/2014/main" id="{B9C94D8B-F849-4F15-9684-F3358F924AB1}"/>
              </a:ext>
            </a:extLst>
          </p:cNvPr>
          <p:cNvSpPr>
            <a:spLocks noGrp="1"/>
          </p:cNvSpPr>
          <p:nvPr>
            <p:ph idx="1"/>
          </p:nvPr>
        </p:nvSpPr>
        <p:spPr/>
        <p:txBody>
          <a:bodyPr vert="horz" lIns="0" tIns="0" rIns="0" bIns="0" rtlCol="0" anchor="t">
            <a:normAutofit/>
          </a:bodyPr>
          <a:lstStyle/>
          <a:p>
            <a:r>
              <a:rPr lang="en-US" dirty="0">
                <a:solidFill>
                  <a:srgbClr val="FFFFFF"/>
                </a:solidFill>
              </a:rPr>
              <a:t>The IGDA is an international effort to improve the games industry and the lives and careers of workers in the games industry.</a:t>
            </a:r>
          </a:p>
          <a:p>
            <a:r>
              <a:rPr lang="en-US" dirty="0">
                <a:solidFill>
                  <a:srgbClr val="FFFFFF"/>
                </a:solidFill>
              </a:rPr>
              <a:t>IGDA membership affords game developers access to exclusive events, career development resources, and discounts on game development products.</a:t>
            </a:r>
          </a:p>
          <a:p>
            <a:r>
              <a:rPr lang="en-US" dirty="0">
                <a:solidFill>
                  <a:srgbClr val="FFFFFF"/>
                </a:solidFill>
              </a:rPr>
              <a:t>Sad Pumpkin Games believes in the work of the IGDA and fully funds employees' IGDA memberships.</a:t>
            </a:r>
            <a:endParaRPr lang="en-US" dirty="0"/>
          </a:p>
        </p:txBody>
      </p:sp>
    </p:spTree>
    <p:extLst>
      <p:ext uri="{BB962C8B-B14F-4D97-AF65-F5344CB8AC3E}">
        <p14:creationId xmlns:p14="http://schemas.microsoft.com/office/powerpoint/2010/main" val="1390473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C736C-F0AA-4DC6-8A18-A11861C3E31F}"/>
              </a:ext>
            </a:extLst>
          </p:cNvPr>
          <p:cNvSpPr>
            <a:spLocks noGrp="1"/>
          </p:cNvSpPr>
          <p:nvPr>
            <p:ph type="title"/>
          </p:nvPr>
        </p:nvSpPr>
        <p:spPr/>
        <p:txBody>
          <a:bodyPr/>
          <a:lstStyle/>
          <a:p>
            <a:r>
              <a:rPr lang="en-US" sz="5400" b="1" dirty="0"/>
              <a:t>ESA</a:t>
            </a:r>
            <a:br>
              <a:rPr lang="en-US" dirty="0"/>
            </a:br>
            <a:r>
              <a:rPr lang="en-US" sz="2400" i="1" dirty="0"/>
              <a:t>Entertainment Software Association</a:t>
            </a:r>
          </a:p>
        </p:txBody>
      </p:sp>
      <p:sp>
        <p:nvSpPr>
          <p:cNvPr id="3" name="Content Placeholder 2">
            <a:extLst>
              <a:ext uri="{FF2B5EF4-FFF2-40B4-BE49-F238E27FC236}">
                <a16:creationId xmlns:a16="http://schemas.microsoft.com/office/drawing/2014/main" id="{F63ACB1E-FE3A-4E42-9524-B37A9A7B94A1}"/>
              </a:ext>
            </a:extLst>
          </p:cNvPr>
          <p:cNvSpPr>
            <a:spLocks noGrp="1"/>
          </p:cNvSpPr>
          <p:nvPr>
            <p:ph idx="1"/>
          </p:nvPr>
        </p:nvSpPr>
        <p:spPr/>
        <p:txBody>
          <a:bodyPr vert="horz" lIns="0" tIns="0" rIns="0" bIns="0" rtlCol="0" anchor="t">
            <a:normAutofit/>
          </a:bodyPr>
          <a:lstStyle/>
          <a:p>
            <a:r>
              <a:rPr lang="en-US" dirty="0">
                <a:solidFill>
                  <a:srgbClr val="FFFFFF"/>
                </a:solidFill>
              </a:rPr>
              <a:t>The ESA is an organization that promotes policies that protect creative works and foster innovation in the games industry.</a:t>
            </a:r>
          </a:p>
          <a:p>
            <a:r>
              <a:rPr lang="en-US" dirty="0">
                <a:solidFill>
                  <a:srgbClr val="FFFFFF"/>
                </a:solidFill>
              </a:rPr>
              <a:t>ESA membership fees benefit the ESA's philanthropic efforts as well as provides access to association support for IP protection and discounts on industry events.</a:t>
            </a:r>
            <a:endParaRPr lang="en-US">
              <a:solidFill>
                <a:srgbClr val="FFFFFF">
                  <a:alpha val="58000"/>
                </a:srgbClr>
              </a:solidFill>
            </a:endParaRPr>
          </a:p>
          <a:p>
            <a:r>
              <a:rPr lang="en-US" dirty="0">
                <a:solidFill>
                  <a:srgbClr val="FFFFFF"/>
                </a:solidFill>
              </a:rPr>
              <a:t>Sad Pumpkin Games believes in the necessity of the ESA and their work for the games industry, and gladly pays ESA dues.</a:t>
            </a:r>
          </a:p>
        </p:txBody>
      </p:sp>
    </p:spTree>
    <p:extLst>
      <p:ext uri="{BB962C8B-B14F-4D97-AF65-F5344CB8AC3E}">
        <p14:creationId xmlns:p14="http://schemas.microsoft.com/office/powerpoint/2010/main" val="3414122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CD437-569D-4F8F-862E-636AE8613A5B}"/>
              </a:ext>
            </a:extLst>
          </p:cNvPr>
          <p:cNvSpPr>
            <a:spLocks noGrp="1"/>
          </p:cNvSpPr>
          <p:nvPr>
            <p:ph type="title"/>
          </p:nvPr>
        </p:nvSpPr>
        <p:spPr/>
        <p:txBody>
          <a:bodyPr>
            <a:normAutofit/>
          </a:bodyPr>
          <a:lstStyle/>
          <a:p>
            <a:r>
              <a:rPr lang="en-US" sz="5400" b="1" dirty="0"/>
              <a:t>Game Developers Union</a:t>
            </a:r>
          </a:p>
        </p:txBody>
      </p:sp>
      <p:sp>
        <p:nvSpPr>
          <p:cNvPr id="3" name="Content Placeholder 2">
            <a:extLst>
              <a:ext uri="{FF2B5EF4-FFF2-40B4-BE49-F238E27FC236}">
                <a16:creationId xmlns:a16="http://schemas.microsoft.com/office/drawing/2014/main" id="{795DF3DB-79F4-4243-9B73-D18F58E3039D}"/>
              </a:ext>
            </a:extLst>
          </p:cNvPr>
          <p:cNvSpPr>
            <a:spLocks noGrp="1"/>
          </p:cNvSpPr>
          <p:nvPr>
            <p:ph idx="1"/>
          </p:nvPr>
        </p:nvSpPr>
        <p:spPr/>
        <p:txBody>
          <a:bodyPr vert="horz" lIns="0" tIns="0" rIns="0" bIns="0" rtlCol="0" anchor="t">
            <a:normAutofit/>
          </a:bodyPr>
          <a:lstStyle/>
          <a:p>
            <a:r>
              <a:rPr lang="en-US" dirty="0">
                <a:solidFill>
                  <a:srgbClr val="FFFFFF"/>
                </a:solidFill>
              </a:rPr>
              <a:t>The Game Developers Union is a grass-roots effort to unionize game developers and offer protections against common abusive practices targeting workers.</a:t>
            </a:r>
          </a:p>
          <a:p>
            <a:r>
              <a:rPr lang="en-US" dirty="0">
                <a:solidFill>
                  <a:srgbClr val="FFFFFF"/>
                </a:solidFill>
              </a:rPr>
              <a:t>While the Game Developers Union is currently more of an idea than a practical entity, the policies set forth are worthwhile in spirit if not letter.</a:t>
            </a:r>
            <a:endParaRPr lang="en-US" dirty="0">
              <a:solidFill>
                <a:srgbClr val="FFFFFF">
                  <a:alpha val="58000"/>
                </a:srgbClr>
              </a:solidFill>
            </a:endParaRPr>
          </a:p>
          <a:p>
            <a:r>
              <a:rPr lang="en-US" dirty="0">
                <a:solidFill>
                  <a:srgbClr val="FFFFFF"/>
                </a:solidFill>
              </a:rPr>
              <a:t>Sad Pumpkin Games abides by most policies set by the Game Developers Union, including meeting or exceeding time off and compensation minimums, treating contract employees fairly, and guaranteeing appropriate developer credits.</a:t>
            </a:r>
            <a:endParaRPr lang="en-US" dirty="0"/>
          </a:p>
        </p:txBody>
      </p:sp>
    </p:spTree>
    <p:extLst>
      <p:ext uri="{BB962C8B-B14F-4D97-AF65-F5344CB8AC3E}">
        <p14:creationId xmlns:p14="http://schemas.microsoft.com/office/powerpoint/2010/main" val="4091123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DB7EFF05-A8DA-4B3E-9C21-7A04283D4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1">
            <a:extLst>
              <a:ext uri="{FF2B5EF4-FFF2-40B4-BE49-F238E27FC236}">
                <a16:creationId xmlns:a16="http://schemas.microsoft.com/office/drawing/2014/main" id="{D690F001-2D75-4EFE-805F-3E6954B756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3">
            <a:extLst>
              <a:ext uri="{FF2B5EF4-FFF2-40B4-BE49-F238E27FC236}">
                <a16:creationId xmlns:a16="http://schemas.microsoft.com/office/drawing/2014/main" id="{8C6F7DA8-FD92-4ACF-9932-BF007E32A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Freeform: Shape 15">
            <a:extLst>
              <a:ext uri="{FF2B5EF4-FFF2-40B4-BE49-F238E27FC236}">
                <a16:creationId xmlns:a16="http://schemas.microsoft.com/office/drawing/2014/main" id="{4F76F7D6-E5D2-44FA-B1FA-A1A61DF18E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0554709" cy="6858000"/>
          </a:xfrm>
          <a:custGeom>
            <a:avLst/>
            <a:gdLst>
              <a:gd name="connsiteX0" fmla="*/ 678080 w 10554709"/>
              <a:gd name="connsiteY0" fmla="*/ 0 h 6858000"/>
              <a:gd name="connsiteX1" fmla="*/ 8939948 w 10554709"/>
              <a:gd name="connsiteY1" fmla="*/ 0 h 6858000"/>
              <a:gd name="connsiteX2" fmla="*/ 9088366 w 10554709"/>
              <a:gd name="connsiteY2" fmla="*/ 139640 h 6858000"/>
              <a:gd name="connsiteX3" fmla="*/ 10554709 w 10554709"/>
              <a:gd name="connsiteY3" fmla="*/ 3680162 h 6858000"/>
              <a:gd name="connsiteX4" fmla="*/ 9852869 w 10554709"/>
              <a:gd name="connsiteY4" fmla="*/ 6618597 h 6858000"/>
              <a:gd name="connsiteX5" fmla="*/ 9732509 w 10554709"/>
              <a:gd name="connsiteY5" fmla="*/ 6858000 h 6858000"/>
              <a:gd name="connsiteX6" fmla="*/ 0 w 10554709"/>
              <a:gd name="connsiteY6" fmla="*/ 6858000 h 6858000"/>
              <a:gd name="connsiteX7" fmla="*/ 0 w 10554709"/>
              <a:gd name="connsiteY7" fmla="*/ 893015 h 6858000"/>
              <a:gd name="connsiteX8" fmla="*/ 32877 w 10554709"/>
              <a:gd name="connsiteY8" fmla="*/ 837948 h 6858000"/>
              <a:gd name="connsiteX9" fmla="*/ 408715 w 10554709"/>
              <a:gd name="connsiteY9" fmla="*/ 30770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54709" h="6858000">
                <a:moveTo>
                  <a:pt x="678080" y="0"/>
                </a:moveTo>
                <a:lnTo>
                  <a:pt x="8939948" y="0"/>
                </a:lnTo>
                <a:lnTo>
                  <a:pt x="9088366" y="139640"/>
                </a:lnTo>
                <a:cubicBezTo>
                  <a:pt x="10103527" y="1150771"/>
                  <a:pt x="10554709" y="2302771"/>
                  <a:pt x="10554709" y="3680162"/>
                </a:cubicBezTo>
                <a:cubicBezTo>
                  <a:pt x="10554709" y="4782075"/>
                  <a:pt x="10354183" y="5717032"/>
                  <a:pt x="9852869" y="6618597"/>
                </a:cubicBezTo>
                <a:lnTo>
                  <a:pt x="9732509" y="6858000"/>
                </a:lnTo>
                <a:lnTo>
                  <a:pt x="0" y="6858000"/>
                </a:lnTo>
                <a:lnTo>
                  <a:pt x="0" y="893015"/>
                </a:lnTo>
                <a:lnTo>
                  <a:pt x="32877" y="837948"/>
                </a:lnTo>
                <a:cubicBezTo>
                  <a:pt x="149932" y="650048"/>
                  <a:pt x="274183" y="474695"/>
                  <a:pt x="408715" y="307706"/>
                </a:cubicBezTo>
                <a:close/>
              </a:path>
            </a:pathLst>
          </a:custGeom>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64ACBEBE-A321-4302-9EB7-595502E3C479}"/>
              </a:ext>
            </a:extLst>
          </p:cNvPr>
          <p:cNvSpPr>
            <a:spLocks noGrp="1"/>
          </p:cNvSpPr>
          <p:nvPr>
            <p:ph type="title"/>
          </p:nvPr>
        </p:nvSpPr>
        <p:spPr>
          <a:xfrm>
            <a:off x="720000" y="720000"/>
            <a:ext cx="6911974" cy="2803071"/>
          </a:xfrm>
        </p:spPr>
        <p:txBody>
          <a:bodyPr vert="horz" wrap="square" lIns="0" tIns="0" rIns="0" bIns="0" rtlCol="0" anchor="b" anchorCtr="0">
            <a:normAutofit/>
          </a:bodyPr>
          <a:lstStyle/>
          <a:p>
            <a:pPr algn="ctr"/>
            <a:r>
              <a:rPr lang="en-US" spc="-100"/>
              <a:t>Charity Involvement</a:t>
            </a:r>
          </a:p>
        </p:txBody>
      </p:sp>
      <p:sp>
        <p:nvSpPr>
          <p:cNvPr id="3" name="Text Placeholder 2">
            <a:extLst>
              <a:ext uri="{FF2B5EF4-FFF2-40B4-BE49-F238E27FC236}">
                <a16:creationId xmlns:a16="http://schemas.microsoft.com/office/drawing/2014/main" id="{3EABAB71-64A9-43CE-B7E2-01673E688D09}"/>
              </a:ext>
            </a:extLst>
          </p:cNvPr>
          <p:cNvSpPr>
            <a:spLocks noGrp="1"/>
          </p:cNvSpPr>
          <p:nvPr>
            <p:ph type="body" idx="1"/>
          </p:nvPr>
        </p:nvSpPr>
        <p:spPr>
          <a:xfrm>
            <a:off x="720000" y="3831771"/>
            <a:ext cx="6900136" cy="1937204"/>
          </a:xfrm>
        </p:spPr>
        <p:txBody>
          <a:bodyPr vert="horz" lIns="0" tIns="0" rIns="0" bIns="0" rtlCol="0">
            <a:normAutofit/>
          </a:bodyPr>
          <a:lstStyle/>
          <a:p>
            <a:pPr algn="ctr">
              <a:lnSpc>
                <a:spcPct val="110000"/>
              </a:lnSpc>
            </a:pPr>
            <a:r>
              <a:rPr lang="en-US">
                <a:solidFill>
                  <a:schemeClr val="tx2">
                    <a:lumMod val="90000"/>
                  </a:schemeClr>
                </a:solidFill>
              </a:rPr>
              <a:t>The Sad Pumpkin Games team believes in giving back to the communities that support them and to important charitable organizations in the gaming industry.</a:t>
            </a:r>
          </a:p>
        </p:txBody>
      </p:sp>
      <p:sp>
        <p:nvSpPr>
          <p:cNvPr id="18" name="Freeform 10">
            <a:extLst>
              <a:ext uri="{FF2B5EF4-FFF2-40B4-BE49-F238E27FC236}">
                <a16:creationId xmlns:a16="http://schemas.microsoft.com/office/drawing/2014/main" id="{671E2FB4-7344-4400-973C-C4E1D46C1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4500000">
            <a:off x="9006897" y="392628"/>
            <a:ext cx="3095625" cy="2897543"/>
          </a:xfrm>
          <a:custGeom>
            <a:avLst/>
            <a:gdLst>
              <a:gd name="T0" fmla="*/ 43 w 250"/>
              <a:gd name="T1" fmla="*/ 167 h 234"/>
              <a:gd name="T2" fmla="*/ 70 w 250"/>
              <a:gd name="T3" fmla="*/ 133 h 234"/>
              <a:gd name="T4" fmla="*/ 48 w 250"/>
              <a:gd name="T5" fmla="*/ 134 h 234"/>
              <a:gd name="T6" fmla="*/ 19 w 250"/>
              <a:gd name="T7" fmla="*/ 130 h 234"/>
              <a:gd name="T8" fmla="*/ 6 w 250"/>
              <a:gd name="T9" fmla="*/ 123 h 234"/>
              <a:gd name="T10" fmla="*/ 1 w 250"/>
              <a:gd name="T11" fmla="*/ 103 h 234"/>
              <a:gd name="T12" fmla="*/ 11 w 250"/>
              <a:gd name="T13" fmla="*/ 81 h 234"/>
              <a:gd name="T14" fmla="*/ 23 w 250"/>
              <a:gd name="T15" fmla="*/ 76 h 234"/>
              <a:gd name="T16" fmla="*/ 81 w 250"/>
              <a:gd name="T17" fmla="*/ 78 h 234"/>
              <a:gd name="T18" fmla="*/ 65 w 250"/>
              <a:gd name="T19" fmla="*/ 49 h 234"/>
              <a:gd name="T20" fmla="*/ 57 w 250"/>
              <a:gd name="T21" fmla="*/ 27 h 234"/>
              <a:gd name="T22" fmla="*/ 67 w 250"/>
              <a:gd name="T23" fmla="*/ 12 h 234"/>
              <a:gd name="T24" fmla="*/ 85 w 250"/>
              <a:gd name="T25" fmla="*/ 1 h 234"/>
              <a:gd name="T26" fmla="*/ 101 w 250"/>
              <a:gd name="T27" fmla="*/ 8 h 234"/>
              <a:gd name="T28" fmla="*/ 107 w 250"/>
              <a:gd name="T29" fmla="*/ 15 h 234"/>
              <a:gd name="T30" fmla="*/ 120 w 250"/>
              <a:gd name="T31" fmla="*/ 37 h 234"/>
              <a:gd name="T32" fmla="*/ 131 w 250"/>
              <a:gd name="T33" fmla="*/ 60 h 234"/>
              <a:gd name="T34" fmla="*/ 164 w 250"/>
              <a:gd name="T35" fmla="*/ 25 h 234"/>
              <a:gd name="T36" fmla="*/ 187 w 250"/>
              <a:gd name="T37" fmla="*/ 11 h 234"/>
              <a:gd name="T38" fmla="*/ 205 w 250"/>
              <a:gd name="T39" fmla="*/ 19 h 234"/>
              <a:gd name="T40" fmla="*/ 214 w 250"/>
              <a:gd name="T41" fmla="*/ 34 h 234"/>
              <a:gd name="T42" fmla="*/ 203 w 250"/>
              <a:gd name="T43" fmla="*/ 57 h 234"/>
              <a:gd name="T44" fmla="*/ 166 w 250"/>
              <a:gd name="T45" fmla="*/ 100 h 234"/>
              <a:gd name="T46" fmla="*/ 217 w 250"/>
              <a:gd name="T47" fmla="*/ 98 h 234"/>
              <a:gd name="T48" fmla="*/ 244 w 250"/>
              <a:gd name="T49" fmla="*/ 104 h 234"/>
              <a:gd name="T50" fmla="*/ 249 w 250"/>
              <a:gd name="T51" fmla="*/ 115 h 234"/>
              <a:gd name="T52" fmla="*/ 247 w 250"/>
              <a:gd name="T53" fmla="*/ 129 h 234"/>
              <a:gd name="T54" fmla="*/ 245 w 250"/>
              <a:gd name="T55" fmla="*/ 134 h 234"/>
              <a:gd name="T56" fmla="*/ 241 w 250"/>
              <a:gd name="T57" fmla="*/ 141 h 234"/>
              <a:gd name="T58" fmla="*/ 227 w 250"/>
              <a:gd name="T59" fmla="*/ 147 h 234"/>
              <a:gd name="T60" fmla="*/ 187 w 250"/>
              <a:gd name="T61" fmla="*/ 151 h 234"/>
              <a:gd name="T62" fmla="*/ 160 w 250"/>
              <a:gd name="T63" fmla="*/ 148 h 234"/>
              <a:gd name="T64" fmla="*/ 168 w 250"/>
              <a:gd name="T65" fmla="*/ 168 h 234"/>
              <a:gd name="T66" fmla="*/ 176 w 250"/>
              <a:gd name="T67" fmla="*/ 194 h 234"/>
              <a:gd name="T68" fmla="*/ 176 w 250"/>
              <a:gd name="T69" fmla="*/ 211 h 234"/>
              <a:gd name="T70" fmla="*/ 170 w 250"/>
              <a:gd name="T71" fmla="*/ 221 h 234"/>
              <a:gd name="T72" fmla="*/ 156 w 250"/>
              <a:gd name="T73" fmla="*/ 230 h 234"/>
              <a:gd name="T74" fmla="*/ 130 w 250"/>
              <a:gd name="T75" fmla="*/ 226 h 234"/>
              <a:gd name="T76" fmla="*/ 122 w 250"/>
              <a:gd name="T77" fmla="*/ 213 h 234"/>
              <a:gd name="T78" fmla="*/ 110 w 250"/>
              <a:gd name="T79" fmla="*/ 169 h 234"/>
              <a:gd name="T80" fmla="*/ 92 w 250"/>
              <a:gd name="T81" fmla="*/ 192 h 234"/>
              <a:gd name="T82" fmla="*/ 87 w 250"/>
              <a:gd name="T83" fmla="*/ 197 h 234"/>
              <a:gd name="T84" fmla="*/ 84 w 250"/>
              <a:gd name="T85" fmla="*/ 201 h 234"/>
              <a:gd name="T86" fmla="*/ 65 w 250"/>
              <a:gd name="T87" fmla="*/ 212 h 234"/>
              <a:gd name="T88" fmla="*/ 50 w 250"/>
              <a:gd name="T89" fmla="*/ 204 h 234"/>
              <a:gd name="T90" fmla="*/ 44 w 250"/>
              <a:gd name="T91" fmla="*/ 198 h 234"/>
              <a:gd name="T92" fmla="*/ 38 w 250"/>
              <a:gd name="T93" fmla="*/ 185 h 234"/>
              <a:gd name="T94" fmla="*/ 43 w 250"/>
              <a:gd name="T95" fmla="*/ 16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234">
                <a:moveTo>
                  <a:pt x="43" y="167"/>
                </a:moveTo>
                <a:cubicBezTo>
                  <a:pt x="70" y="133"/>
                  <a:pt x="70" y="133"/>
                  <a:pt x="70" y="133"/>
                </a:cubicBezTo>
                <a:cubicBezTo>
                  <a:pt x="60" y="134"/>
                  <a:pt x="61" y="134"/>
                  <a:pt x="48" y="134"/>
                </a:cubicBezTo>
                <a:cubicBezTo>
                  <a:pt x="34" y="133"/>
                  <a:pt x="24" y="132"/>
                  <a:pt x="19" y="130"/>
                </a:cubicBezTo>
                <a:cubicBezTo>
                  <a:pt x="13" y="128"/>
                  <a:pt x="9" y="126"/>
                  <a:pt x="6" y="123"/>
                </a:cubicBezTo>
                <a:cubicBezTo>
                  <a:pt x="1" y="119"/>
                  <a:pt x="0" y="112"/>
                  <a:pt x="1" y="103"/>
                </a:cubicBezTo>
                <a:cubicBezTo>
                  <a:pt x="2" y="93"/>
                  <a:pt x="6" y="86"/>
                  <a:pt x="11" y="81"/>
                </a:cubicBezTo>
                <a:cubicBezTo>
                  <a:pt x="15" y="77"/>
                  <a:pt x="18" y="76"/>
                  <a:pt x="23" y="76"/>
                </a:cubicBezTo>
                <a:cubicBezTo>
                  <a:pt x="81" y="78"/>
                  <a:pt x="81" y="78"/>
                  <a:pt x="81" y="78"/>
                </a:cubicBezTo>
                <a:cubicBezTo>
                  <a:pt x="65" y="49"/>
                  <a:pt x="65" y="49"/>
                  <a:pt x="65" y="49"/>
                </a:cubicBezTo>
                <a:cubicBezTo>
                  <a:pt x="58" y="40"/>
                  <a:pt x="56" y="33"/>
                  <a:pt x="57" y="27"/>
                </a:cubicBezTo>
                <a:cubicBezTo>
                  <a:pt x="58" y="21"/>
                  <a:pt x="62" y="16"/>
                  <a:pt x="67" y="12"/>
                </a:cubicBezTo>
                <a:cubicBezTo>
                  <a:pt x="74" y="6"/>
                  <a:pt x="80" y="2"/>
                  <a:pt x="85" y="1"/>
                </a:cubicBezTo>
                <a:cubicBezTo>
                  <a:pt x="90" y="0"/>
                  <a:pt x="95" y="2"/>
                  <a:pt x="101" y="8"/>
                </a:cubicBezTo>
                <a:cubicBezTo>
                  <a:pt x="104" y="11"/>
                  <a:pt x="106" y="13"/>
                  <a:pt x="107" y="15"/>
                </a:cubicBezTo>
                <a:cubicBezTo>
                  <a:pt x="110" y="19"/>
                  <a:pt x="112" y="20"/>
                  <a:pt x="120" y="37"/>
                </a:cubicBezTo>
                <a:cubicBezTo>
                  <a:pt x="129" y="55"/>
                  <a:pt x="128" y="51"/>
                  <a:pt x="131" y="60"/>
                </a:cubicBezTo>
                <a:cubicBezTo>
                  <a:pt x="164" y="25"/>
                  <a:pt x="164" y="25"/>
                  <a:pt x="164" y="25"/>
                </a:cubicBezTo>
                <a:cubicBezTo>
                  <a:pt x="173" y="16"/>
                  <a:pt x="180" y="11"/>
                  <a:pt x="187" y="11"/>
                </a:cubicBezTo>
                <a:cubicBezTo>
                  <a:pt x="193" y="10"/>
                  <a:pt x="200" y="13"/>
                  <a:pt x="205" y="19"/>
                </a:cubicBezTo>
                <a:cubicBezTo>
                  <a:pt x="210" y="24"/>
                  <a:pt x="213" y="29"/>
                  <a:pt x="214" y="34"/>
                </a:cubicBezTo>
                <a:cubicBezTo>
                  <a:pt x="214" y="39"/>
                  <a:pt x="211" y="47"/>
                  <a:pt x="203" y="57"/>
                </a:cubicBezTo>
                <a:cubicBezTo>
                  <a:pt x="166" y="100"/>
                  <a:pt x="166" y="100"/>
                  <a:pt x="166" y="100"/>
                </a:cubicBezTo>
                <a:cubicBezTo>
                  <a:pt x="217" y="98"/>
                  <a:pt x="217" y="98"/>
                  <a:pt x="217" y="98"/>
                </a:cubicBezTo>
                <a:cubicBezTo>
                  <a:pt x="229" y="96"/>
                  <a:pt x="238" y="98"/>
                  <a:pt x="244" y="104"/>
                </a:cubicBezTo>
                <a:cubicBezTo>
                  <a:pt x="247" y="107"/>
                  <a:pt x="249" y="111"/>
                  <a:pt x="249" y="115"/>
                </a:cubicBezTo>
                <a:cubicBezTo>
                  <a:pt x="250" y="120"/>
                  <a:pt x="249" y="124"/>
                  <a:pt x="247" y="129"/>
                </a:cubicBezTo>
                <a:cubicBezTo>
                  <a:pt x="247" y="130"/>
                  <a:pt x="246" y="132"/>
                  <a:pt x="245" y="134"/>
                </a:cubicBezTo>
                <a:cubicBezTo>
                  <a:pt x="244" y="137"/>
                  <a:pt x="243" y="140"/>
                  <a:pt x="241" y="141"/>
                </a:cubicBezTo>
                <a:cubicBezTo>
                  <a:pt x="239" y="144"/>
                  <a:pt x="234" y="146"/>
                  <a:pt x="227" y="147"/>
                </a:cubicBezTo>
                <a:cubicBezTo>
                  <a:pt x="221" y="149"/>
                  <a:pt x="207" y="150"/>
                  <a:pt x="187" y="151"/>
                </a:cubicBezTo>
                <a:cubicBezTo>
                  <a:pt x="175" y="152"/>
                  <a:pt x="161" y="148"/>
                  <a:pt x="160" y="148"/>
                </a:cubicBezTo>
                <a:cubicBezTo>
                  <a:pt x="161" y="151"/>
                  <a:pt x="165" y="161"/>
                  <a:pt x="168" y="168"/>
                </a:cubicBezTo>
                <a:cubicBezTo>
                  <a:pt x="168" y="171"/>
                  <a:pt x="173" y="181"/>
                  <a:pt x="176" y="194"/>
                </a:cubicBezTo>
                <a:cubicBezTo>
                  <a:pt x="179" y="206"/>
                  <a:pt x="176" y="203"/>
                  <a:pt x="176" y="211"/>
                </a:cubicBezTo>
                <a:cubicBezTo>
                  <a:pt x="176" y="214"/>
                  <a:pt x="174" y="217"/>
                  <a:pt x="170" y="221"/>
                </a:cubicBezTo>
                <a:cubicBezTo>
                  <a:pt x="166" y="226"/>
                  <a:pt x="161" y="228"/>
                  <a:pt x="156" y="230"/>
                </a:cubicBezTo>
                <a:cubicBezTo>
                  <a:pt x="147" y="234"/>
                  <a:pt x="137" y="233"/>
                  <a:pt x="130" y="226"/>
                </a:cubicBezTo>
                <a:cubicBezTo>
                  <a:pt x="127" y="223"/>
                  <a:pt x="125" y="219"/>
                  <a:pt x="122" y="213"/>
                </a:cubicBezTo>
                <a:cubicBezTo>
                  <a:pt x="118" y="188"/>
                  <a:pt x="117" y="189"/>
                  <a:pt x="110" y="169"/>
                </a:cubicBezTo>
                <a:cubicBezTo>
                  <a:pt x="92" y="192"/>
                  <a:pt x="92" y="192"/>
                  <a:pt x="92" y="192"/>
                </a:cubicBezTo>
                <a:cubicBezTo>
                  <a:pt x="90" y="193"/>
                  <a:pt x="88" y="195"/>
                  <a:pt x="87" y="197"/>
                </a:cubicBezTo>
                <a:cubicBezTo>
                  <a:pt x="86" y="198"/>
                  <a:pt x="85" y="200"/>
                  <a:pt x="84" y="201"/>
                </a:cubicBezTo>
                <a:cubicBezTo>
                  <a:pt x="76" y="209"/>
                  <a:pt x="70" y="212"/>
                  <a:pt x="65" y="212"/>
                </a:cubicBezTo>
                <a:cubicBezTo>
                  <a:pt x="60" y="211"/>
                  <a:pt x="55" y="209"/>
                  <a:pt x="50" y="204"/>
                </a:cubicBezTo>
                <a:cubicBezTo>
                  <a:pt x="50" y="203"/>
                  <a:pt x="48" y="202"/>
                  <a:pt x="44" y="198"/>
                </a:cubicBezTo>
                <a:cubicBezTo>
                  <a:pt x="41" y="195"/>
                  <a:pt x="39" y="191"/>
                  <a:pt x="38" y="185"/>
                </a:cubicBezTo>
                <a:cubicBezTo>
                  <a:pt x="37" y="179"/>
                  <a:pt x="39" y="173"/>
                  <a:pt x="43" y="16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9371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1757D-3D2E-4394-BEEE-71C672CC4A3C}"/>
              </a:ext>
            </a:extLst>
          </p:cNvPr>
          <p:cNvSpPr>
            <a:spLocks noGrp="1"/>
          </p:cNvSpPr>
          <p:nvPr>
            <p:ph type="title"/>
          </p:nvPr>
        </p:nvSpPr>
        <p:spPr/>
        <p:txBody>
          <a:bodyPr>
            <a:normAutofit/>
          </a:bodyPr>
          <a:lstStyle/>
          <a:p>
            <a:r>
              <a:rPr lang="en-US" sz="5400" b="1" dirty="0"/>
              <a:t>Extra Life</a:t>
            </a:r>
          </a:p>
        </p:txBody>
      </p:sp>
      <p:sp>
        <p:nvSpPr>
          <p:cNvPr id="3" name="Content Placeholder 2">
            <a:extLst>
              <a:ext uri="{FF2B5EF4-FFF2-40B4-BE49-F238E27FC236}">
                <a16:creationId xmlns:a16="http://schemas.microsoft.com/office/drawing/2014/main" id="{657DB3CB-143E-432B-8417-55C177690D6E}"/>
              </a:ext>
            </a:extLst>
          </p:cNvPr>
          <p:cNvSpPr>
            <a:spLocks noGrp="1"/>
          </p:cNvSpPr>
          <p:nvPr>
            <p:ph idx="1"/>
          </p:nvPr>
        </p:nvSpPr>
        <p:spPr/>
        <p:txBody>
          <a:bodyPr vert="horz" lIns="0" tIns="0" rIns="0" bIns="0" rtlCol="0" anchor="t">
            <a:normAutofit/>
          </a:bodyPr>
          <a:lstStyle/>
          <a:p>
            <a:r>
              <a:rPr lang="en-US" dirty="0">
                <a:solidFill>
                  <a:srgbClr val="FFFFFF"/>
                </a:solidFill>
              </a:rPr>
              <a:t>Extra Life is a game-centric charitable giving organization which helps gamers run donation drives which benefit hospitals in the Children's Miracle Network.</a:t>
            </a:r>
          </a:p>
          <a:p>
            <a:r>
              <a:rPr lang="en-US" dirty="0">
                <a:solidFill>
                  <a:srgbClr val="FFFFFF"/>
                </a:solidFill>
              </a:rPr>
              <a:t>Gamers and influencers host 24-hour charity gaming streams and all donations go to benefit hospitals.</a:t>
            </a:r>
          </a:p>
          <a:p>
            <a:r>
              <a:rPr lang="en-US" dirty="0">
                <a:solidFill>
                  <a:srgbClr val="FFFFFF"/>
                </a:solidFill>
              </a:rPr>
              <a:t>Sad Pumpkin Games believes in the cause that Extra Life supports and will match all donations made during an employee's Extra Life stream.</a:t>
            </a:r>
          </a:p>
        </p:txBody>
      </p:sp>
    </p:spTree>
    <p:extLst>
      <p:ext uri="{BB962C8B-B14F-4D97-AF65-F5344CB8AC3E}">
        <p14:creationId xmlns:p14="http://schemas.microsoft.com/office/powerpoint/2010/main" val="3592494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D8CF3-A282-47B1-869E-F466FAB6A040}"/>
              </a:ext>
            </a:extLst>
          </p:cNvPr>
          <p:cNvSpPr>
            <a:spLocks noGrp="1"/>
          </p:cNvSpPr>
          <p:nvPr>
            <p:ph type="title"/>
          </p:nvPr>
        </p:nvSpPr>
        <p:spPr/>
        <p:txBody>
          <a:bodyPr>
            <a:normAutofit/>
          </a:bodyPr>
          <a:lstStyle/>
          <a:p>
            <a:r>
              <a:rPr lang="en-US" sz="5400" b="1" dirty="0"/>
              <a:t>Child's Play</a:t>
            </a:r>
          </a:p>
        </p:txBody>
      </p:sp>
      <p:sp>
        <p:nvSpPr>
          <p:cNvPr id="3" name="Content Placeholder 2">
            <a:extLst>
              <a:ext uri="{FF2B5EF4-FFF2-40B4-BE49-F238E27FC236}">
                <a16:creationId xmlns:a16="http://schemas.microsoft.com/office/drawing/2014/main" id="{CF1B54E9-E924-4484-B78A-F6EB7CEE770E}"/>
              </a:ext>
            </a:extLst>
          </p:cNvPr>
          <p:cNvSpPr>
            <a:spLocks noGrp="1"/>
          </p:cNvSpPr>
          <p:nvPr>
            <p:ph idx="1"/>
          </p:nvPr>
        </p:nvSpPr>
        <p:spPr/>
        <p:txBody>
          <a:bodyPr vert="horz" lIns="0" tIns="0" rIns="0" bIns="0" rtlCol="0" anchor="t">
            <a:normAutofit/>
          </a:bodyPr>
          <a:lstStyle/>
          <a:p>
            <a:r>
              <a:rPr lang="en-US" dirty="0">
                <a:solidFill>
                  <a:srgbClr val="FFFFFF"/>
                </a:solidFill>
              </a:rPr>
              <a:t>Child's Play is a charity focused on providing hospitals with the equipment and support they need to allow children to play games during their hospital stays.</a:t>
            </a:r>
            <a:endParaRPr lang="en-US" dirty="0">
              <a:solidFill>
                <a:srgbClr val="FFFFFF">
                  <a:alpha val="58000"/>
                </a:srgbClr>
              </a:solidFill>
            </a:endParaRPr>
          </a:p>
          <a:p>
            <a:r>
              <a:rPr lang="en-US" dirty="0">
                <a:solidFill>
                  <a:srgbClr val="FFFFFF"/>
                </a:solidFill>
              </a:rPr>
              <a:t>Gaming can help children cope with their ordeals and overcome obstacles in the hospital.</a:t>
            </a:r>
            <a:endParaRPr lang="en-US" dirty="0">
              <a:solidFill>
                <a:srgbClr val="FFFFFF">
                  <a:alpha val="58000"/>
                </a:srgbClr>
              </a:solidFill>
            </a:endParaRPr>
          </a:p>
          <a:p>
            <a:r>
              <a:rPr lang="en-US" dirty="0">
                <a:solidFill>
                  <a:srgbClr val="FFFFFF"/>
                </a:solidFill>
              </a:rPr>
              <a:t>Sad Pumpkin Games believes in the power of games to heal and matches all employee contributions to Child's Play.</a:t>
            </a:r>
          </a:p>
        </p:txBody>
      </p:sp>
    </p:spTree>
    <p:extLst>
      <p:ext uri="{BB962C8B-B14F-4D97-AF65-F5344CB8AC3E}">
        <p14:creationId xmlns:p14="http://schemas.microsoft.com/office/powerpoint/2010/main" val="3553378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22FB2-646B-4339-BC49-2E605EA07A0D}"/>
              </a:ext>
            </a:extLst>
          </p:cNvPr>
          <p:cNvSpPr>
            <a:spLocks noGrp="1"/>
          </p:cNvSpPr>
          <p:nvPr>
            <p:ph type="title"/>
          </p:nvPr>
        </p:nvSpPr>
        <p:spPr/>
        <p:txBody>
          <a:bodyPr>
            <a:normAutofit/>
          </a:bodyPr>
          <a:lstStyle/>
          <a:p>
            <a:r>
              <a:rPr lang="en-US" sz="5400" b="1" dirty="0" err="1"/>
              <a:t>ChickTech</a:t>
            </a:r>
            <a:endParaRPr lang="en-US" sz="5400" b="1"/>
          </a:p>
        </p:txBody>
      </p:sp>
      <p:sp>
        <p:nvSpPr>
          <p:cNvPr id="3" name="Content Placeholder 2">
            <a:extLst>
              <a:ext uri="{FF2B5EF4-FFF2-40B4-BE49-F238E27FC236}">
                <a16:creationId xmlns:a16="http://schemas.microsoft.com/office/drawing/2014/main" id="{15B14F47-BDDF-4028-B4CD-6BDD5C44BB04}"/>
              </a:ext>
            </a:extLst>
          </p:cNvPr>
          <p:cNvSpPr>
            <a:spLocks noGrp="1"/>
          </p:cNvSpPr>
          <p:nvPr>
            <p:ph idx="1"/>
          </p:nvPr>
        </p:nvSpPr>
        <p:spPr/>
        <p:txBody>
          <a:bodyPr vert="horz" lIns="0" tIns="0" rIns="0" bIns="0" rtlCol="0" anchor="t">
            <a:normAutofit/>
          </a:bodyPr>
          <a:lstStyle/>
          <a:p>
            <a:r>
              <a:rPr lang="en-US" dirty="0" err="1">
                <a:solidFill>
                  <a:srgbClr val="FFFFFF"/>
                </a:solidFill>
              </a:rPr>
              <a:t>ChickTech</a:t>
            </a:r>
            <a:r>
              <a:rPr lang="en-US" dirty="0">
                <a:solidFill>
                  <a:srgbClr val="FFFFFF"/>
                </a:solidFill>
              </a:rPr>
              <a:t> is an organization devoted to advancing STEM education and STEM careers for young women and girls, as well as diversifying STEM industries.</a:t>
            </a:r>
          </a:p>
          <a:p>
            <a:r>
              <a:rPr lang="en-US" dirty="0" err="1">
                <a:solidFill>
                  <a:srgbClr val="FFFFFF"/>
                </a:solidFill>
              </a:rPr>
              <a:t>ChickTech</a:t>
            </a:r>
            <a:r>
              <a:rPr lang="en-US" dirty="0">
                <a:solidFill>
                  <a:srgbClr val="FFFFFF"/>
                </a:solidFill>
              </a:rPr>
              <a:t> also focuses on tech industry problems such as the gender pay gap and the vast disparity between genders in the tech workplace.</a:t>
            </a:r>
            <a:endParaRPr lang="en-US">
              <a:solidFill>
                <a:srgbClr val="FFFFFF">
                  <a:alpha val="58000"/>
                </a:srgbClr>
              </a:solidFill>
            </a:endParaRPr>
          </a:p>
          <a:p>
            <a:r>
              <a:rPr lang="en-US" dirty="0">
                <a:solidFill>
                  <a:srgbClr val="FFFFFF"/>
                </a:solidFill>
              </a:rPr>
              <a:t>Sad Pumpkin Games fully supports the message of </a:t>
            </a:r>
            <a:r>
              <a:rPr lang="en-US" dirty="0" err="1">
                <a:solidFill>
                  <a:srgbClr val="FFFFFF"/>
                </a:solidFill>
              </a:rPr>
              <a:t>ChickTech</a:t>
            </a:r>
            <a:r>
              <a:rPr lang="en-US" dirty="0">
                <a:solidFill>
                  <a:srgbClr val="FFFFFF"/>
                </a:solidFill>
              </a:rPr>
              <a:t> and funds employee membership in the organization as well as pays for webinars, seminars, and conferences on inclusion in the workspace.</a:t>
            </a:r>
          </a:p>
        </p:txBody>
      </p:sp>
    </p:spTree>
    <p:extLst>
      <p:ext uri="{BB962C8B-B14F-4D97-AF65-F5344CB8AC3E}">
        <p14:creationId xmlns:p14="http://schemas.microsoft.com/office/powerpoint/2010/main" val="3551923104"/>
      </p:ext>
    </p:extLst>
  </p:cSld>
  <p:clrMapOvr>
    <a:masterClrMapping/>
  </p:clrMapOvr>
</p:sld>
</file>

<file path=ppt/theme/theme1.xml><?xml version="1.0" encoding="utf-8"?>
<a:theme xmlns:a="http://schemas.openxmlformats.org/drawingml/2006/main" name="BlobVTI">
  <a:themeElements>
    <a:clrScheme name="AnalogousFromRegularSeedLeftStep">
      <a:dk1>
        <a:srgbClr val="000000"/>
      </a:dk1>
      <a:lt1>
        <a:srgbClr val="FFFFFF"/>
      </a:lt1>
      <a:dk2>
        <a:srgbClr val="321C1C"/>
      </a:dk2>
      <a:lt2>
        <a:srgbClr val="F0F2F3"/>
      </a:lt2>
      <a:accent1>
        <a:srgbClr val="E77729"/>
      </a:accent1>
      <a:accent2>
        <a:srgbClr val="D51718"/>
      </a:accent2>
      <a:accent3>
        <a:srgbClr val="E72979"/>
      </a:accent3>
      <a:accent4>
        <a:srgbClr val="D517B6"/>
      </a:accent4>
      <a:accent5>
        <a:srgbClr val="B729E7"/>
      </a:accent5>
      <a:accent6>
        <a:srgbClr val="5C20D7"/>
      </a:accent6>
      <a:hlink>
        <a:srgbClr val="3F8ABF"/>
      </a:hlink>
      <a:folHlink>
        <a:srgbClr val="7F7F7F"/>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6</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BlobVTI</vt:lpstr>
      <vt:lpstr>PowerPoint Presentation</vt:lpstr>
      <vt:lpstr>Organizational Associations</vt:lpstr>
      <vt:lpstr>IGDA International Game Developers Association</vt:lpstr>
      <vt:lpstr>ESA Entertainment Software Association</vt:lpstr>
      <vt:lpstr>Game Developers Union</vt:lpstr>
      <vt:lpstr>Charity Involvement</vt:lpstr>
      <vt:lpstr>Extra Life</vt:lpstr>
      <vt:lpstr>Child's Play</vt:lpstr>
      <vt:lpstr>ChickTech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282</cp:revision>
  <dcterms:created xsi:type="dcterms:W3CDTF">2020-12-06T23:58:43Z</dcterms:created>
  <dcterms:modified xsi:type="dcterms:W3CDTF">2020-12-07T02:23:17Z</dcterms:modified>
</cp:coreProperties>
</file>

<file path=docProps/thumbnail.jpeg>
</file>